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68" r:id="rId3"/>
    <p:sldId id="269" r:id="rId4"/>
    <p:sldId id="270" r:id="rId5"/>
    <p:sldId id="271" r:id="rId6"/>
    <p:sldId id="257"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9" d="100"/>
          <a:sy n="129" d="100"/>
        </p:scale>
        <p:origin x="-183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40AAB9-5C90-F245-BE2A-490984DE7869}" type="datetimeFigureOut">
              <a:rPr lang="en-US" smtClean="0"/>
              <a:t>12-01-17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D60ACB-8B6C-3D4F-B84E-C50FE5EC1D2A}" type="slidenum">
              <a:rPr lang="en-US" smtClean="0"/>
              <a:t>‹#›</a:t>
            </a:fld>
            <a:endParaRPr lang="en-US"/>
          </a:p>
        </p:txBody>
      </p:sp>
    </p:spTree>
    <p:extLst>
      <p:ext uri="{BB962C8B-B14F-4D97-AF65-F5344CB8AC3E}">
        <p14:creationId xmlns:p14="http://schemas.microsoft.com/office/powerpoint/2010/main" val="5108711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Down here is where I would like you to put the discussion or presentation notes.  Thank you!</a:t>
            </a:r>
            <a:endParaRPr lang="en-US" dirty="0"/>
          </a:p>
        </p:txBody>
      </p:sp>
      <p:sp>
        <p:nvSpPr>
          <p:cNvPr id="4" name="Slide Number Placeholder 3"/>
          <p:cNvSpPr>
            <a:spLocks noGrp="1"/>
          </p:cNvSpPr>
          <p:nvPr>
            <p:ph type="sldNum" sz="quarter" idx="10"/>
          </p:nvPr>
        </p:nvSpPr>
        <p:spPr/>
        <p:txBody>
          <a:bodyPr/>
          <a:lstStyle/>
          <a:p>
            <a:fld id="{DED60ACB-8B6C-3D4F-B84E-C50FE5EC1D2A}" type="slidenum">
              <a:rPr lang="en-US" smtClean="0"/>
              <a:t>6</a:t>
            </a:fld>
            <a:endParaRPr lang="en-US"/>
          </a:p>
        </p:txBody>
      </p:sp>
    </p:spTree>
    <p:extLst>
      <p:ext uri="{BB962C8B-B14F-4D97-AF65-F5344CB8AC3E}">
        <p14:creationId xmlns:p14="http://schemas.microsoft.com/office/powerpoint/2010/main" val="416072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7FEAA9ED-6AF8-AF49-BC6D-49CE4F55378B}" type="datetimeFigureOut">
              <a:rPr lang="en-US" smtClean="0"/>
              <a:t>12-01-17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34254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EAA9ED-6AF8-AF49-BC6D-49CE4F55378B}" type="datetimeFigureOut">
              <a:rPr lang="en-US" smtClean="0"/>
              <a:t>12-01-17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1562774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EAA9ED-6AF8-AF49-BC6D-49CE4F55378B}" type="datetimeFigureOut">
              <a:rPr lang="en-US" smtClean="0"/>
              <a:t>12-01-17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867318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EAA9ED-6AF8-AF49-BC6D-49CE4F55378B}" type="datetimeFigureOut">
              <a:rPr lang="en-US" smtClean="0"/>
              <a:t>12-01-17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1289371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FEAA9ED-6AF8-AF49-BC6D-49CE4F55378B}" type="datetimeFigureOut">
              <a:rPr lang="en-US" smtClean="0"/>
              <a:t>12-01-17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3064566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7FEAA9ED-6AF8-AF49-BC6D-49CE4F55378B}" type="datetimeFigureOut">
              <a:rPr lang="en-US" smtClean="0"/>
              <a:t>12-01-17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3612536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7FEAA9ED-6AF8-AF49-BC6D-49CE4F55378B}" type="datetimeFigureOut">
              <a:rPr lang="en-US" smtClean="0"/>
              <a:t>12-01-17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3254429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7FEAA9ED-6AF8-AF49-BC6D-49CE4F55378B}" type="datetimeFigureOut">
              <a:rPr lang="en-US" smtClean="0"/>
              <a:t>12-01-17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3061459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EAA9ED-6AF8-AF49-BC6D-49CE4F55378B}" type="datetimeFigureOut">
              <a:rPr lang="en-US" smtClean="0"/>
              <a:t>12-01-17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1909795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EAA9ED-6AF8-AF49-BC6D-49CE4F55378B}" type="datetimeFigureOut">
              <a:rPr lang="en-US" smtClean="0"/>
              <a:t>12-01-17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350940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EAA9ED-6AF8-AF49-BC6D-49CE4F55378B}" type="datetimeFigureOut">
              <a:rPr lang="en-US" smtClean="0"/>
              <a:t>12-01-17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5E9DD0-C645-024D-B78E-1DEEED9CF2FE}" type="slidenum">
              <a:rPr lang="en-US" smtClean="0"/>
              <a:t>‹#›</a:t>
            </a:fld>
            <a:endParaRPr lang="en-US"/>
          </a:p>
        </p:txBody>
      </p:sp>
    </p:spTree>
    <p:extLst>
      <p:ext uri="{BB962C8B-B14F-4D97-AF65-F5344CB8AC3E}">
        <p14:creationId xmlns:p14="http://schemas.microsoft.com/office/powerpoint/2010/main" val="40421409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gi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AA9ED-6AF8-AF49-BC6D-49CE4F55378B}" type="datetimeFigureOut">
              <a:rPr lang="en-US" smtClean="0"/>
              <a:t>12-01-17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5E9DD0-C645-024D-B78E-1DEEED9CF2FE}" type="slidenum">
              <a:rPr lang="en-US" smtClean="0"/>
              <a:t>‹#›</a:t>
            </a:fld>
            <a:endParaRPr lang="en-US"/>
          </a:p>
        </p:txBody>
      </p:sp>
    </p:spTree>
    <p:extLst>
      <p:ext uri="{BB962C8B-B14F-4D97-AF65-F5344CB8AC3E}">
        <p14:creationId xmlns:p14="http://schemas.microsoft.com/office/powerpoint/2010/main" val="41870625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801521"/>
            <a:ext cx="9144000" cy="2274103"/>
            <a:chOff x="0" y="108291"/>
            <a:chExt cx="9144000" cy="2274103"/>
          </a:xfrm>
        </p:grpSpPr>
        <p:sp>
          <p:nvSpPr>
            <p:cNvPr id="6" name="Oval 5"/>
            <p:cNvSpPr/>
            <p:nvPr/>
          </p:nvSpPr>
          <p:spPr>
            <a:xfrm>
              <a:off x="0" y="108291"/>
              <a:ext cx="9144000" cy="227410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234578" y="801521"/>
              <a:ext cx="8674858" cy="923330"/>
            </a:xfrm>
            <a:prstGeom prst="rect">
              <a:avLst/>
            </a:prstGeom>
            <a:noFill/>
          </p:spPr>
          <p:txBody>
            <a:bodyPr wrap="none" lIns="91440" tIns="45720" rIns="91440" bIns="45720">
              <a:prstTxWarp prst="textArchUp">
                <a:avLst/>
              </a:prstTxWarp>
              <a:spAutoFit/>
            </a:bodyPr>
            <a:lstStyle/>
            <a:p>
              <a:pPr algn="ctr"/>
              <a:r>
                <a:rPr lang="en-CA" sz="5400" b="1" dirty="0" smtClean="0">
                  <a:ln w="1905"/>
                  <a:solidFill>
                    <a:srgbClr val="FF0000"/>
                  </a:solidFill>
                  <a:effectLst>
                    <a:innerShdw blurRad="69850" dist="43180" dir="5400000">
                      <a:srgbClr val="000000">
                        <a:alpha val="65000"/>
                      </a:srgbClr>
                    </a:innerShdw>
                    <a:reflection blurRad="6350" stA="55000" endA="50" endPos="85000" dist="29997" dir="5400000" sy="-100000" algn="bl" rotWithShape="0"/>
                  </a:effectLst>
                </a:rPr>
                <a:t>Why Math Education Matters</a:t>
              </a:r>
              <a:endParaRPr lang="en-CA" sz="5400" b="1" dirty="0">
                <a:ln w="1905"/>
                <a:solidFill>
                  <a:srgbClr val="FF0000"/>
                </a:solidFill>
                <a:effectLst>
                  <a:innerShdw blurRad="69850" dist="43180" dir="5400000">
                    <a:srgbClr val="000000">
                      <a:alpha val="65000"/>
                    </a:srgbClr>
                  </a:innerShdw>
                  <a:reflection blurRad="6350" stA="55000" endA="50" endPos="85000" dist="29997" dir="5400000" sy="-100000" algn="bl" rotWithShape="0"/>
                </a:effectLst>
              </a:endParaRPr>
            </a:p>
          </p:txBody>
        </p:sp>
      </p:grpSp>
    </p:spTree>
    <p:extLst>
      <p:ext uri="{BB962C8B-B14F-4D97-AF65-F5344CB8AC3E}">
        <p14:creationId xmlns:p14="http://schemas.microsoft.com/office/powerpoint/2010/main" val="2337708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801521"/>
            <a:ext cx="9144000" cy="2274103"/>
            <a:chOff x="0" y="108291"/>
            <a:chExt cx="9144000" cy="2274103"/>
          </a:xfrm>
        </p:grpSpPr>
        <p:sp>
          <p:nvSpPr>
            <p:cNvPr id="6" name="Oval 5"/>
            <p:cNvSpPr/>
            <p:nvPr/>
          </p:nvSpPr>
          <p:spPr>
            <a:xfrm>
              <a:off x="0" y="108291"/>
              <a:ext cx="9144000" cy="227410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234578" y="801521"/>
              <a:ext cx="8674858" cy="923330"/>
            </a:xfrm>
            <a:prstGeom prst="rect">
              <a:avLst/>
            </a:prstGeom>
            <a:noFill/>
          </p:spPr>
          <p:txBody>
            <a:bodyPr wrap="none" lIns="91440" tIns="45720" rIns="91440" bIns="45720">
              <a:prstTxWarp prst="textArchUp">
                <a:avLst/>
              </a:prstTxWarp>
              <a:spAutoFit/>
            </a:bodyPr>
            <a:lstStyle/>
            <a:p>
              <a:pPr algn="ctr"/>
              <a:r>
                <a:rPr lang="en-CA" sz="7800" b="1" dirty="0" smtClean="0">
                  <a:ln w="1905"/>
                  <a:solidFill>
                    <a:srgbClr val="FF0000"/>
                  </a:solidFill>
                  <a:effectLst>
                    <a:innerShdw blurRad="69850" dist="43180" dir="5400000">
                      <a:srgbClr val="000000">
                        <a:alpha val="65000"/>
                      </a:srgbClr>
                    </a:innerShdw>
                    <a:reflection blurRad="6350" stA="55000" endA="50" endPos="85000" dist="29997" dir="5400000" sy="-100000" algn="bl" rotWithShape="0"/>
                  </a:effectLst>
                </a:rPr>
                <a:t>It Can Be Fun!!!!</a:t>
              </a:r>
              <a:endParaRPr lang="en-CA" sz="7800" b="1" dirty="0">
                <a:ln w="1905"/>
                <a:solidFill>
                  <a:srgbClr val="FF0000"/>
                </a:solidFill>
                <a:effectLst>
                  <a:innerShdw blurRad="69850" dist="43180" dir="5400000">
                    <a:srgbClr val="000000">
                      <a:alpha val="65000"/>
                    </a:srgbClr>
                  </a:innerShdw>
                  <a:reflection blurRad="6350" stA="55000" endA="50" endPos="85000" dist="29997" dir="5400000" sy="-100000" algn="bl" rotWithShape="0"/>
                </a:effectLst>
              </a:endParaRPr>
            </a:p>
          </p:txBody>
        </p:sp>
      </p:grpSp>
      <p:pic>
        <p:nvPicPr>
          <p:cNvPr id="2" name="Picture 1"/>
          <p:cNvPicPr>
            <a:picLocks noChangeAspect="1"/>
          </p:cNvPicPr>
          <p:nvPr/>
        </p:nvPicPr>
        <p:blipFill>
          <a:blip r:embed="rId2"/>
          <a:stretch>
            <a:fillRect/>
          </a:stretch>
        </p:blipFill>
        <p:spPr>
          <a:xfrm>
            <a:off x="882962" y="3878775"/>
            <a:ext cx="2386905" cy="2447616"/>
          </a:xfrm>
          <a:prstGeom prst="rect">
            <a:avLst/>
          </a:prstGeom>
        </p:spPr>
      </p:pic>
      <p:pic>
        <p:nvPicPr>
          <p:cNvPr id="3" name="Picture 2"/>
          <p:cNvPicPr>
            <a:picLocks noChangeAspect="1"/>
          </p:cNvPicPr>
          <p:nvPr/>
        </p:nvPicPr>
        <p:blipFill>
          <a:blip r:embed="rId3">
            <a:clrChange>
              <a:clrFrom>
                <a:srgbClr val="000000"/>
              </a:clrFrom>
              <a:clrTo>
                <a:srgbClr val="000000">
                  <a:alpha val="0"/>
                </a:srgbClr>
              </a:clrTo>
            </a:clrChange>
          </a:blip>
          <a:stretch>
            <a:fillRect/>
          </a:stretch>
        </p:blipFill>
        <p:spPr>
          <a:xfrm>
            <a:off x="4804598" y="3446267"/>
            <a:ext cx="3858699" cy="2880124"/>
          </a:xfrm>
          <a:prstGeom prst="rect">
            <a:avLst/>
          </a:prstGeom>
        </p:spPr>
      </p:pic>
    </p:spTree>
    <p:extLst>
      <p:ext uri="{BB962C8B-B14F-4D97-AF65-F5344CB8AC3E}">
        <p14:creationId xmlns:p14="http://schemas.microsoft.com/office/powerpoint/2010/main" val="1511046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357699"/>
            <a:ext cx="9144000" cy="2274103"/>
            <a:chOff x="0" y="108291"/>
            <a:chExt cx="9144000" cy="2274103"/>
          </a:xfrm>
        </p:grpSpPr>
        <p:sp>
          <p:nvSpPr>
            <p:cNvPr id="6" name="Oval 5"/>
            <p:cNvSpPr/>
            <p:nvPr/>
          </p:nvSpPr>
          <p:spPr>
            <a:xfrm>
              <a:off x="0" y="108291"/>
              <a:ext cx="9144000" cy="227410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234578" y="801521"/>
              <a:ext cx="8674858" cy="923330"/>
            </a:xfrm>
            <a:prstGeom prst="rect">
              <a:avLst/>
            </a:prstGeom>
            <a:noFill/>
          </p:spPr>
          <p:txBody>
            <a:bodyPr wrap="none" lIns="91440" tIns="45720" rIns="91440" bIns="45720">
              <a:prstTxWarp prst="textArchUp">
                <a:avLst/>
              </a:prstTxWarp>
              <a:spAutoFit/>
            </a:bodyPr>
            <a:lstStyle/>
            <a:p>
              <a:pPr algn="ctr"/>
              <a:r>
                <a:rPr lang="en-CA" sz="5400" b="1" dirty="0" smtClean="0">
                  <a:ln w="1905"/>
                  <a:solidFill>
                    <a:srgbClr val="FF0000"/>
                  </a:solidFill>
                  <a:effectLst>
                    <a:innerShdw blurRad="69850" dist="43180" dir="5400000">
                      <a:srgbClr val="000000">
                        <a:alpha val="65000"/>
                      </a:srgbClr>
                    </a:innerShdw>
                    <a:reflection blurRad="6350" stA="55000" endA="50" endPos="85000" dist="29997" dir="5400000" sy="-100000" algn="bl" rotWithShape="0"/>
                  </a:effectLst>
                </a:rPr>
                <a:t>It Can Express Beauty</a:t>
              </a:r>
              <a:endParaRPr lang="en-CA" sz="5400" b="1" dirty="0">
                <a:ln w="1905"/>
                <a:solidFill>
                  <a:srgbClr val="FF0000"/>
                </a:solidFill>
                <a:effectLst>
                  <a:innerShdw blurRad="69850" dist="43180" dir="5400000">
                    <a:srgbClr val="000000">
                      <a:alpha val="65000"/>
                    </a:srgbClr>
                  </a:innerShdw>
                  <a:reflection blurRad="6350" stA="55000" endA="50" endPos="85000" dist="29997" dir="5400000" sy="-100000" algn="bl" rotWithShape="0"/>
                </a:effectLst>
              </a:endParaRPr>
            </a:p>
          </p:txBody>
        </p:sp>
      </p:grpSp>
      <p:pic>
        <p:nvPicPr>
          <p:cNvPr id="2" name="Picture 1"/>
          <p:cNvPicPr>
            <a:picLocks noChangeAspect="1"/>
          </p:cNvPicPr>
          <p:nvPr/>
        </p:nvPicPr>
        <p:blipFill>
          <a:blip r:embed="rId2"/>
          <a:stretch>
            <a:fillRect/>
          </a:stretch>
        </p:blipFill>
        <p:spPr>
          <a:xfrm>
            <a:off x="2834374" y="2886352"/>
            <a:ext cx="3810000" cy="3784600"/>
          </a:xfrm>
          <a:prstGeom prst="rect">
            <a:avLst/>
          </a:prstGeom>
        </p:spPr>
      </p:pic>
    </p:spTree>
    <p:extLst>
      <p:ext uri="{BB962C8B-B14F-4D97-AF65-F5344CB8AC3E}">
        <p14:creationId xmlns:p14="http://schemas.microsoft.com/office/powerpoint/2010/main" val="2410655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143978"/>
            <a:ext cx="9144000" cy="2274103"/>
            <a:chOff x="0" y="108291"/>
            <a:chExt cx="9144000" cy="2274103"/>
          </a:xfrm>
        </p:grpSpPr>
        <p:sp>
          <p:nvSpPr>
            <p:cNvPr id="6" name="Oval 5"/>
            <p:cNvSpPr/>
            <p:nvPr/>
          </p:nvSpPr>
          <p:spPr>
            <a:xfrm>
              <a:off x="0" y="108291"/>
              <a:ext cx="9144000" cy="227410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234578" y="801521"/>
              <a:ext cx="8674858" cy="923330"/>
            </a:xfrm>
            <a:prstGeom prst="rect">
              <a:avLst/>
            </a:prstGeom>
            <a:noFill/>
          </p:spPr>
          <p:txBody>
            <a:bodyPr wrap="none" lIns="91440" tIns="45720" rIns="91440" bIns="45720">
              <a:prstTxWarp prst="textArchUp">
                <a:avLst/>
              </a:prstTxWarp>
              <a:spAutoFit/>
            </a:bodyPr>
            <a:lstStyle/>
            <a:p>
              <a:pPr algn="ctr"/>
              <a:r>
                <a:rPr lang="en-CA" sz="5400" b="1" dirty="0" smtClean="0">
                  <a:ln w="1905"/>
                  <a:solidFill>
                    <a:srgbClr val="FF0000"/>
                  </a:solidFill>
                  <a:effectLst>
                    <a:innerShdw blurRad="69850" dist="43180" dir="5400000">
                      <a:srgbClr val="000000">
                        <a:alpha val="65000"/>
                      </a:srgbClr>
                    </a:innerShdw>
                    <a:reflection blurRad="6350" stA="55000" endA="50" endPos="85000" dist="29997" dir="5400000" sy="-100000" algn="bl" rotWithShape="0"/>
                  </a:effectLst>
                </a:rPr>
                <a:t>Their Futures Depend Upon It!</a:t>
              </a:r>
              <a:endParaRPr lang="en-CA" sz="5400" b="1" dirty="0">
                <a:ln w="1905"/>
                <a:solidFill>
                  <a:srgbClr val="FF0000"/>
                </a:solidFill>
                <a:effectLst>
                  <a:innerShdw blurRad="69850" dist="43180" dir="5400000">
                    <a:srgbClr val="000000">
                      <a:alpha val="65000"/>
                    </a:srgbClr>
                  </a:innerShdw>
                  <a:reflection blurRad="6350" stA="55000" endA="50" endPos="85000" dist="29997" dir="5400000" sy="-100000" algn="bl" rotWithShape="0"/>
                </a:effectLst>
              </a:endParaRPr>
            </a:p>
          </p:txBody>
        </p:sp>
      </p:grpSp>
      <p:pic>
        <p:nvPicPr>
          <p:cNvPr id="2" name="Picture 1"/>
          <p:cNvPicPr>
            <a:picLocks noChangeAspect="1"/>
          </p:cNvPicPr>
          <p:nvPr/>
        </p:nvPicPr>
        <p:blipFill>
          <a:blip r:embed="rId2"/>
          <a:stretch>
            <a:fillRect/>
          </a:stretch>
        </p:blipFill>
        <p:spPr>
          <a:xfrm>
            <a:off x="2362917" y="2937422"/>
            <a:ext cx="5274722" cy="3606187"/>
          </a:xfrm>
          <a:prstGeom prst="rect">
            <a:avLst/>
          </a:prstGeom>
        </p:spPr>
      </p:pic>
    </p:spTree>
    <p:extLst>
      <p:ext uri="{BB962C8B-B14F-4D97-AF65-F5344CB8AC3E}">
        <p14:creationId xmlns:p14="http://schemas.microsoft.com/office/powerpoint/2010/main" val="4097414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143978"/>
            <a:ext cx="9144000" cy="2274103"/>
            <a:chOff x="0" y="108291"/>
            <a:chExt cx="9144000" cy="2274103"/>
          </a:xfrm>
        </p:grpSpPr>
        <p:sp>
          <p:nvSpPr>
            <p:cNvPr id="6" name="Oval 5"/>
            <p:cNvSpPr/>
            <p:nvPr/>
          </p:nvSpPr>
          <p:spPr>
            <a:xfrm>
              <a:off x="0" y="108291"/>
              <a:ext cx="9144000" cy="227410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234578" y="801521"/>
              <a:ext cx="8674858" cy="923330"/>
            </a:xfrm>
            <a:prstGeom prst="rect">
              <a:avLst/>
            </a:prstGeom>
            <a:noFill/>
          </p:spPr>
          <p:txBody>
            <a:bodyPr wrap="none" lIns="91440" tIns="45720" rIns="91440" bIns="45720">
              <a:prstTxWarp prst="textArchUp">
                <a:avLst/>
              </a:prstTxWarp>
              <a:spAutoFit/>
            </a:bodyPr>
            <a:lstStyle/>
            <a:p>
              <a:pPr algn="ctr"/>
              <a:r>
                <a:rPr lang="en-CA" sz="5400" b="1" dirty="0" smtClean="0">
                  <a:ln w="1905"/>
                  <a:solidFill>
                    <a:srgbClr val="FF0000"/>
                  </a:solidFill>
                  <a:effectLst>
                    <a:innerShdw blurRad="69850" dist="43180" dir="5400000">
                      <a:srgbClr val="000000">
                        <a:alpha val="65000"/>
                      </a:srgbClr>
                    </a:innerShdw>
                    <a:reflection blurRad="6350" stA="55000" endA="50" endPos="85000" dist="29997" dir="5400000" sy="-100000" algn="bl" rotWithShape="0"/>
                  </a:effectLst>
                </a:rPr>
                <a:t>It is part of Everyday Life</a:t>
              </a:r>
              <a:endParaRPr lang="en-CA" sz="5400" b="1" dirty="0">
                <a:ln w="1905"/>
                <a:solidFill>
                  <a:srgbClr val="FF0000"/>
                </a:solidFill>
                <a:effectLst>
                  <a:innerShdw blurRad="69850" dist="43180" dir="5400000">
                    <a:srgbClr val="000000">
                      <a:alpha val="65000"/>
                    </a:srgbClr>
                  </a:innerShdw>
                  <a:reflection blurRad="6350" stA="55000" endA="50" endPos="85000" dist="29997" dir="5400000" sy="-100000" algn="bl" rotWithShape="0"/>
                </a:effectLst>
              </a:endParaRPr>
            </a:p>
          </p:txBody>
        </p:sp>
      </p:grpSp>
      <p:pic>
        <p:nvPicPr>
          <p:cNvPr id="3" name="Picture 2"/>
          <p:cNvPicPr>
            <a:picLocks noChangeAspect="1"/>
          </p:cNvPicPr>
          <p:nvPr/>
        </p:nvPicPr>
        <p:blipFill>
          <a:blip r:embed="rId2"/>
          <a:stretch>
            <a:fillRect/>
          </a:stretch>
        </p:blipFill>
        <p:spPr>
          <a:xfrm>
            <a:off x="1782034" y="2590026"/>
            <a:ext cx="6003288" cy="3888600"/>
          </a:xfrm>
          <a:prstGeom prst="rect">
            <a:avLst/>
          </a:prstGeom>
        </p:spPr>
      </p:pic>
    </p:spTree>
    <p:extLst>
      <p:ext uri="{BB962C8B-B14F-4D97-AF65-F5344CB8AC3E}">
        <p14:creationId xmlns:p14="http://schemas.microsoft.com/office/powerpoint/2010/main" val="1882371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8412" y="354406"/>
            <a:ext cx="7925620" cy="3139321"/>
          </a:xfrm>
          <a:prstGeom prst="rect">
            <a:avLst/>
          </a:prstGeom>
          <a:noFill/>
        </p:spPr>
        <p:txBody>
          <a:bodyPr wrap="square" rtlCol="0">
            <a:spAutoFit/>
          </a:bodyPr>
          <a:lstStyle/>
          <a:p>
            <a:r>
              <a:rPr lang="en-US" dirty="0" smtClean="0"/>
              <a:t>I purposely used inferior or downright bad illustrations on purpose.  However, I believe that this does give you an example of how you could do this summary project.</a:t>
            </a:r>
          </a:p>
          <a:p>
            <a:endParaRPr lang="en-US" dirty="0"/>
          </a:p>
          <a:p>
            <a:r>
              <a:rPr lang="en-US" dirty="0" smtClean="0"/>
              <a:t>You do not (should not) have to use my exact approach.  I encourage you to use familiar pictures or symbols that demonstrate what you want the parents to understand from your presentation.  The more you can make it relate directly to the lives of your students the better.</a:t>
            </a:r>
          </a:p>
          <a:p>
            <a:endParaRPr lang="en-US" dirty="0"/>
          </a:p>
          <a:p>
            <a:r>
              <a:rPr lang="en-US" dirty="0" smtClean="0"/>
              <a:t>Please include a sentence or two in the notes section for each slide of what you would likely say while showing the slide.</a:t>
            </a:r>
            <a:endParaRPr lang="en-US" dirty="0"/>
          </a:p>
        </p:txBody>
      </p:sp>
    </p:spTree>
    <p:extLst>
      <p:ext uri="{BB962C8B-B14F-4D97-AF65-F5344CB8AC3E}">
        <p14:creationId xmlns:p14="http://schemas.microsoft.com/office/powerpoint/2010/main" val="28238033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TotalTime>
  <Words>156</Words>
  <Application>Microsoft Macintosh PowerPoint</Application>
  <PresentationFormat>On-screen Show (4:3)</PresentationFormat>
  <Paragraphs>12</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New Brunswick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 Belczewski</dc:creator>
  <cp:lastModifiedBy>Ron Belczewski</cp:lastModifiedBy>
  <cp:revision>3</cp:revision>
  <dcterms:created xsi:type="dcterms:W3CDTF">2012-01-17T15:52:15Z</dcterms:created>
  <dcterms:modified xsi:type="dcterms:W3CDTF">2012-01-17T16:15:29Z</dcterms:modified>
</cp:coreProperties>
</file>